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4"/>
  </p:sldMasterIdLst>
  <p:notesMasterIdLst>
    <p:notesMasterId r:id="rId6"/>
  </p:notesMasterIdLst>
  <p:sldIdLst>
    <p:sldId id="301" r:id="rId5"/>
  </p:sldIdLst>
  <p:sldSz cx="12188825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EEE36F-D4A5-EF73-4843-DD0F7AC39B38}" v="2" dt="2020-04-27T20:07:34.075"/>
    <p1510:client id="{A6404344-285F-D3B3-2E25-40F05CB235F4}" v="227" dt="2020-04-24T21:13:27.998"/>
    <p1510:client id="{AE10632D-C0E4-EDC6-9F4A-2D43DB4BA686}" v="2" dt="2020-04-28T20:03:54.109"/>
    <p1510:client id="{CE43A62C-F1AD-E6F3-3787-F9BE94FD4991}" v="5" dt="2020-05-14T17:41:40.949"/>
    <p1510:client id="{D49653E8-DA5B-9366-6F15-9CE3F79096B4}" v="3" dt="2020-04-28T19:46:44.2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2137" marR="0" lvl="1" indent="-122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87450" marR="0" lvl="2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82761" marR="0" lvl="3" indent="-3603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78075" marR="0" lvl="4" indent="-473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73387" marR="0" lvl="5" indent="-598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164012" marR="0" lvl="6" indent="-836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949950" marR="0" lvl="7" indent="-1187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331200" marR="0" lvl="8" indent="-166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2137" marR="0" lvl="1" indent="-122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87450" marR="0" lvl="2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82761" marR="0" lvl="3" indent="-3603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78075" marR="0" lvl="4" indent="-473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73387" marR="0" lvl="5" indent="-598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164012" marR="0" lvl="6" indent="-836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949950" marR="0" lvl="7" indent="-1187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331200" marR="0" lvl="8" indent="-166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2587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92137" marR="0" lvl="1" indent="-12223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87450" marR="0" lvl="2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82761" marR="0" lvl="3" indent="-36036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78075" marR="0" lvl="4" indent="-4730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73387" marR="0" lvl="5" indent="-59848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164012" marR="0" lvl="6" indent="-8366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949950" marR="0" lvl="7" indent="-1187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8331200" marR="0" lvl="8" indent="-166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152643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99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DCA53695-34CD-4615-90E1-21E56ECDE8FC}" type="datetimeFigureOut">
              <a:rPr lang="pt-BR" smtClean="0"/>
              <a:t>14/04/2021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/>
          <a:lstStyle/>
          <a:p>
            <a:fld id="{76120BBD-320C-41E2-9276-4F287CA604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71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" t="1002" r="3337" b="4609"/>
          <a:stretch/>
        </p:blipFill>
        <p:spPr>
          <a:xfrm>
            <a:off x="5919" y="333027"/>
            <a:ext cx="12188315" cy="653112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9682661" y="1334772"/>
            <a:ext cx="217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/>
              <a:t>Para quem estamos criando valor?</a:t>
            </a:r>
          </a:p>
          <a:p>
            <a:r>
              <a:rPr lang="pt-BR" sz="800"/>
              <a:t>Quem são nossos clientes mais importantes?</a:t>
            </a:r>
          </a:p>
          <a:p>
            <a:pPr algn="ctr"/>
            <a:r>
              <a:rPr lang="pt-BR" sz="1600" b="1"/>
              <a:t>1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870276" y="1267434"/>
            <a:ext cx="2294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/>
              <a:t>Quais os valores e benefícios que agregamos para o cliente?</a:t>
            </a:r>
          </a:p>
          <a:p>
            <a:r>
              <a:rPr lang="pt-BR" sz="800"/>
              <a:t>Quais problemas do cliente estamos ajudando a resolver?</a:t>
            </a:r>
          </a:p>
          <a:p>
            <a:r>
              <a:rPr lang="pt-BR" sz="800"/>
              <a:t>Quais necessidades de nossos clientes estamos satisfazendo?</a:t>
            </a:r>
          </a:p>
          <a:p>
            <a:pPr algn="ctr"/>
            <a:r>
              <a:rPr lang="pt-BR" sz="1600" b="1"/>
              <a:t>2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276221" y="3532074"/>
            <a:ext cx="2172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/>
              <a:t>Através de quais canais os segmentos de clientes podem ser atingidos?</a:t>
            </a:r>
          </a:p>
          <a:p>
            <a:r>
              <a:rPr lang="pt-BR" sz="800"/>
              <a:t>Como estamos atingindo atualmente?</a:t>
            </a:r>
          </a:p>
          <a:p>
            <a:r>
              <a:rPr lang="pt-BR" sz="800"/>
              <a:t>Como os canais de integram entre si?</a:t>
            </a:r>
          </a:p>
          <a:p>
            <a:r>
              <a:rPr lang="pt-BR" sz="800"/>
              <a:t>Qual o canal que funciona melhor?</a:t>
            </a:r>
          </a:p>
          <a:p>
            <a:pPr algn="ctr"/>
            <a:r>
              <a:rPr lang="pt-BR" sz="1600" b="1"/>
              <a:t>3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326327" y="1135777"/>
            <a:ext cx="2172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/>
              <a:t>Que tipos de relacionamento cada um dos segmentos de clientes espera que tenhamos e mantenhamos?</a:t>
            </a:r>
          </a:p>
          <a:p>
            <a:r>
              <a:rPr lang="pt-BR" sz="800"/>
              <a:t>Quais relacionamentos nós estabelecemos?</a:t>
            </a:r>
          </a:p>
          <a:p>
            <a:pPr algn="ctr"/>
            <a:r>
              <a:rPr lang="pt-BR" sz="1600" b="1"/>
              <a:t>4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6094412" y="5589239"/>
            <a:ext cx="217239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/>
              <a:t>Quais as origens das receitas?</a:t>
            </a:r>
          </a:p>
          <a:p>
            <a:r>
              <a:rPr lang="pt-BR" sz="800"/>
              <a:t>Como nossos clientes pagarão pelo negócios?</a:t>
            </a:r>
            <a:r>
              <a:rPr lang="pt-BR" sz="900"/>
              <a:t> </a:t>
            </a:r>
          </a:p>
          <a:p>
            <a:pPr algn="ctr"/>
            <a:r>
              <a:rPr lang="pt-BR" sz="1600" b="1"/>
              <a:t>5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603635" y="3670573"/>
            <a:ext cx="2172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/>
              <a:t>Quais recursos serão necessários para viabilizar a proposta de valor?</a:t>
            </a:r>
          </a:p>
          <a:p>
            <a:r>
              <a:rPr lang="pt-BR" sz="800"/>
              <a:t>E os canais de distribuição?</a:t>
            </a:r>
          </a:p>
          <a:p>
            <a:r>
              <a:rPr lang="pt-BR" sz="800"/>
              <a:t>O fluxo de caixa?</a:t>
            </a:r>
          </a:p>
          <a:p>
            <a:pPr algn="ctr"/>
            <a:r>
              <a:rPr lang="pt-BR" sz="1600" b="1"/>
              <a:t>6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614802" y="1274275"/>
            <a:ext cx="2172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/>
              <a:t>Quais as Principais Atividades que nossas propostas de valor exigem? Nossos canais de distribuição? Relacionamento com o Cliente? Os fluxos de receitas?</a:t>
            </a:r>
          </a:p>
          <a:p>
            <a:pPr algn="ctr"/>
            <a:r>
              <a:rPr lang="pt-BR" sz="1600" b="1"/>
              <a:t>7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61764" y="1257533"/>
            <a:ext cx="2172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/>
              <a:t>Quem são os nossos principais parceiros?</a:t>
            </a:r>
          </a:p>
          <a:p>
            <a:r>
              <a:rPr lang="pt-BR" sz="800"/>
              <a:t>Quem são os nossos principais fornecedores?</a:t>
            </a:r>
          </a:p>
          <a:p>
            <a:pPr algn="ctr"/>
            <a:r>
              <a:rPr lang="pt-BR" sz="1600" b="1"/>
              <a:t>8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61763" y="5589239"/>
            <a:ext cx="2172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/>
              <a:t>Quais são os custos mais representativos em nosso modelo de negócios? Quais os recursos chave mais caros? Quais as atividades mais caras? </a:t>
            </a:r>
          </a:p>
          <a:p>
            <a:pPr algn="ctr"/>
            <a:r>
              <a:rPr lang="pt-BR" sz="1600" b="1"/>
              <a:t>9</a:t>
            </a:r>
          </a:p>
        </p:txBody>
      </p:sp>
      <p:sp>
        <p:nvSpPr>
          <p:cNvPr id="18" name="CaixaDeTexto 1">
            <a:extLst>
              <a:ext uri="{FF2B5EF4-FFF2-40B4-BE49-F238E27FC236}">
                <a16:creationId xmlns:a16="http://schemas.microsoft.com/office/drawing/2014/main" id="{77AAF44E-E543-4811-88F2-D630748A4564}"/>
              </a:ext>
            </a:extLst>
          </p:cNvPr>
          <p:cNvSpPr txBox="1"/>
          <p:nvPr/>
        </p:nvSpPr>
        <p:spPr>
          <a:xfrm>
            <a:off x="5924" y="-3025"/>
            <a:ext cx="6163326" cy="33855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600" b="1" i="1">
                <a:latin typeface="Calibri" panose="020F0502020204030204" pitchFamily="34" charset="0"/>
              </a:rPr>
              <a:t>NOME DO PROJETO:</a:t>
            </a:r>
          </a:p>
        </p:txBody>
      </p:sp>
      <p:sp>
        <p:nvSpPr>
          <p:cNvPr id="19" name="CaixaDeTexto 2">
            <a:extLst>
              <a:ext uri="{FF2B5EF4-FFF2-40B4-BE49-F238E27FC236}">
                <a16:creationId xmlns:a16="http://schemas.microsoft.com/office/drawing/2014/main" id="{8C614F1C-A902-4D06-957A-EF502A36944F}"/>
              </a:ext>
            </a:extLst>
          </p:cNvPr>
          <p:cNvSpPr txBox="1"/>
          <p:nvPr/>
        </p:nvSpPr>
        <p:spPr>
          <a:xfrm>
            <a:off x="6174658" y="-3025"/>
            <a:ext cx="5976161" cy="338554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600" b="1" i="1" dirty="0">
                <a:latin typeface="Calibri" panose="020F0502020204030204" pitchFamily="34" charset="0"/>
              </a:rPr>
              <a:t>INTEGRANTES DA EQUIPE:</a:t>
            </a:r>
          </a:p>
        </p:txBody>
      </p:sp>
      <p:sp>
        <p:nvSpPr>
          <p:cNvPr id="4" name="Retângulo 3"/>
          <p:cNvSpPr/>
          <p:nvPr/>
        </p:nvSpPr>
        <p:spPr>
          <a:xfrm>
            <a:off x="10311656" y="1970632"/>
            <a:ext cx="9144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Cliente 1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0311656" y="2575019"/>
            <a:ext cx="9144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chemeClr val="tx1"/>
                </a:solidFill>
              </a:rPr>
              <a:t>Cliente 2</a:t>
            </a:r>
          </a:p>
        </p:txBody>
      </p:sp>
    </p:spTree>
    <p:extLst>
      <p:ext uri="{BB962C8B-B14F-4D97-AF65-F5344CB8AC3E}">
        <p14:creationId xmlns:p14="http://schemas.microsoft.com/office/powerpoint/2010/main" val="1428473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3063204C65E4D40879C520C4BF62B70" ma:contentTypeVersion="4" ma:contentTypeDescription="Crie um novo documento." ma:contentTypeScope="" ma:versionID="29da2139a8877b3a12ecb2ec2b5d30f7">
  <xsd:schema xmlns:xsd="http://www.w3.org/2001/XMLSchema" xmlns:xs="http://www.w3.org/2001/XMLSchema" xmlns:p="http://schemas.microsoft.com/office/2006/metadata/properties" xmlns:ns2="b29972b1-aa70-45ca-bfd0-fb7dd8d30692" xmlns:ns3="6e3b7dbc-4f7d-4159-8aa1-7341d4c71303" targetNamespace="http://schemas.microsoft.com/office/2006/metadata/properties" ma:root="true" ma:fieldsID="0c7da51cc992408a92e8471a8a6ac1ae" ns2:_="" ns3:_="">
    <xsd:import namespace="b29972b1-aa70-45ca-bfd0-fb7dd8d30692"/>
    <xsd:import namespace="6e3b7dbc-4f7d-4159-8aa1-7341d4c713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972b1-aa70-45ca-bfd0-fb7dd8d306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3b7dbc-4f7d-4159-8aa1-7341d4c713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53F05F-ED90-48D6-ADE4-5B15C251CBEE}">
  <ds:schemaRefs>
    <ds:schemaRef ds:uri="http://schemas.microsoft.com/office/infopath/2007/PartnerControls"/>
    <ds:schemaRef ds:uri="http://purl.org/dc/terms/"/>
    <ds:schemaRef ds:uri="b29972b1-aa70-45ca-bfd0-fb7dd8d30692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6e3b7dbc-4f7d-4159-8aa1-7341d4c7130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2A066F4-7F3C-4CC1-A92C-79EE6A13A4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CA1B8C-2308-41DA-A9F9-86E594DCA5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9972b1-aa70-45ca-bfd0-fb7dd8d30692"/>
    <ds:schemaRef ds:uri="6e3b7dbc-4f7d-4159-8aa1-7341d4c713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216</Words>
  <Application>Microsoft Office PowerPoint</Application>
  <PresentationFormat>Personalizar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Layla Leao Lima Teixeira</dc:creator>
  <cp:lastModifiedBy>Avelino Resende</cp:lastModifiedBy>
  <cp:revision>10</cp:revision>
  <dcterms:modified xsi:type="dcterms:W3CDTF">2021-04-14T16:42:19Z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0x01010023063204C65E4D40879C520C4BF62B70</vt:lpwstr>
  </property>
</Properties>
</file>